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2" r:id="rId3"/>
    <p:sldId id="273" r:id="rId4"/>
    <p:sldId id="278" r:id="rId5"/>
    <p:sldId id="279" r:id="rId6"/>
    <p:sldId id="280" r:id="rId7"/>
    <p:sldId id="281" r:id="rId8"/>
    <p:sldId id="294" r:id="rId9"/>
    <p:sldId id="283" r:id="rId10"/>
    <p:sldId id="285" r:id="rId11"/>
    <p:sldId id="257" r:id="rId12"/>
    <p:sldId id="295" r:id="rId13"/>
    <p:sldId id="287" r:id="rId14"/>
    <p:sldId id="301" r:id="rId15"/>
    <p:sldId id="303" r:id="rId16"/>
    <p:sldId id="305" r:id="rId17"/>
    <p:sldId id="304" r:id="rId18"/>
    <p:sldId id="314" r:id="rId19"/>
    <p:sldId id="310" r:id="rId20"/>
    <p:sldId id="313" r:id="rId21"/>
    <p:sldId id="311" r:id="rId22"/>
    <p:sldId id="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1"/>
    <p:restoredTop sz="94666"/>
  </p:normalViewPr>
  <p:slideViewPr>
    <p:cSldViewPr snapToGrid="0" snapToObjects="1">
      <p:cViewPr>
        <p:scale>
          <a:sx n="101" d="100"/>
          <a:sy n="101" d="100"/>
        </p:scale>
        <p:origin x="6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A64C-AB00-254D-9246-31FAD5E295D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2AB0D-B106-5042-852F-85A87D0D5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8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2AB0D-B106-5042-852F-85A87D0D53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2AB0D-B106-5042-852F-85A87D0D53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2AB0D-B106-5042-852F-85A87D0D53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5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0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0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1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4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78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0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0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2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32D52-2963-B740-8762-5359E41691A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19147-E6D0-5D47-9AF3-83870BE2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6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800" y="1928317"/>
            <a:ext cx="9144000" cy="1143000"/>
          </a:xfrm>
        </p:spPr>
        <p:txBody>
          <a:bodyPr/>
          <a:lstStyle/>
          <a:p>
            <a:r>
              <a:rPr lang="en-US" dirty="0" smtClean="0"/>
              <a:t>Long Short-Term Memory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800" y="3182938"/>
            <a:ext cx="9144000" cy="1655762"/>
          </a:xfrm>
        </p:spPr>
        <p:txBody>
          <a:bodyPr/>
          <a:lstStyle/>
          <a:p>
            <a:r>
              <a:rPr lang="en-US" sz="3200" dirty="0" smtClean="0"/>
              <a:t>Sepp </a:t>
            </a:r>
            <a:r>
              <a:rPr lang="en-US" sz="3200" dirty="0" err="1" smtClean="0"/>
              <a:t>Hochreiter</a:t>
            </a:r>
            <a:r>
              <a:rPr lang="en-US" sz="3200" dirty="0" smtClean="0"/>
              <a:t> &amp; Jürgen </a:t>
            </a:r>
            <a:r>
              <a:rPr lang="en-US" sz="3200" dirty="0" err="1" smtClean="0"/>
              <a:t>Schmidhuber</a:t>
            </a:r>
            <a:r>
              <a:rPr lang="en-US" sz="3200" dirty="0" smtClean="0"/>
              <a:t> (1997)</a:t>
            </a:r>
          </a:p>
          <a:p>
            <a:r>
              <a:rPr lang="en-US" sz="2000" dirty="0" smtClean="0"/>
              <a:t>(Presented by Kelly Zhang)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361" y="4138117"/>
            <a:ext cx="1768078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9" y="4237038"/>
            <a:ext cx="2240161" cy="22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19" y="701817"/>
            <a:ext cx="6789857" cy="524430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TextBox 4"/>
          <p:cNvSpPr txBox="1"/>
          <p:nvPr/>
        </p:nvSpPr>
        <p:spPr>
          <a:xfrm>
            <a:off x="6443513" y="1087509"/>
            <a:ext cx="1373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sz="2800" dirty="0" smtClean="0">
                <a:solidFill>
                  <a:srgbClr val="FF0000"/>
                </a:solidFill>
              </a:rPr>
              <a:t>GATE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58189" y="1996421"/>
            <a:ext cx="1373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sz="2800" dirty="0" smtClean="0">
                <a:solidFill>
                  <a:srgbClr val="FF0000"/>
                </a:solidFill>
              </a:rPr>
              <a:t>GATE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3468" y="4364453"/>
            <a:ext cx="137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sz="2800" dirty="0" smtClean="0">
                <a:solidFill>
                  <a:srgbClr val="FF0000"/>
                </a:solidFill>
              </a:rPr>
              <a:t>GATE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7340" y="3634893"/>
            <a:ext cx="3127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sym typeface="Wingdings"/>
              </a:rPr>
              <a:t> </a:t>
            </a:r>
            <a:r>
              <a:rPr lang="en-US" sz="2800" dirty="0" smtClean="0">
                <a:solidFill>
                  <a:srgbClr val="0070C0"/>
                </a:solidFill>
              </a:rPr>
              <a:t>RECURRENT CELL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96645" y="1182246"/>
                <a:ext cx="2217609" cy="856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645" y="1182246"/>
                <a:ext cx="2217609" cy="8569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874000" y="2194297"/>
                <a:ext cx="4318000" cy="857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∗…∗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2194297"/>
                <a:ext cx="4318000" cy="857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23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01" y="0"/>
            <a:ext cx="8967244" cy="67254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6622" y="2989568"/>
            <a:ext cx="224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Previous hidden state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904157" y="2989568"/>
            <a:ext cx="186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New hidden state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71837" y="5759201"/>
            <a:ext cx="27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for current time-step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13830" y="1986268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Cell state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63271" y="1389368"/>
            <a:ext cx="4141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Constant Error Carousel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57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100" y="406577"/>
            <a:ext cx="10515600" cy="1325563"/>
          </a:xfrm>
        </p:spPr>
        <p:txBody>
          <a:bodyPr/>
          <a:lstStyle/>
          <a:p>
            <a:r>
              <a:rPr lang="en-US" dirty="0" smtClean="0"/>
              <a:t>Error Flow through Cell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934576"/>
            <a:ext cx="11760200" cy="33137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73700" y="2855266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00" y="2855266"/>
                <a:ext cx="51090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57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64400" y="2855266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400" y="2855266"/>
                <a:ext cx="51802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52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9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118538"/>
            <a:ext cx="10515600" cy="1325563"/>
          </a:xfrm>
        </p:spPr>
        <p:txBody>
          <a:bodyPr/>
          <a:lstStyle/>
          <a:p>
            <a:r>
              <a:rPr lang="en-US" dirty="0" smtClean="0"/>
              <a:t>Multiple Memory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333854"/>
            <a:ext cx="10483850" cy="60205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Similar to learning multiple different LSTM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22" y="2110978"/>
            <a:ext cx="6722952" cy="372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6974" y="5372794"/>
            <a:ext cx="4136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Wingdings"/>
              </a:rPr>
              <a:t> </a:t>
            </a:r>
            <a:r>
              <a:rPr lang="en-US" sz="2400" dirty="0" smtClean="0"/>
              <a:t>Shared Input Representation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096974" y="2085157"/>
            <a:ext cx="4482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ym typeface="Wingdings"/>
              </a:rPr>
              <a:t> LSTM output is a function of each block’s hidden state output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096974" y="3517372"/>
            <a:ext cx="4885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ß"/>
            </a:pPr>
            <a:r>
              <a:rPr lang="en-US" sz="2400" dirty="0" smtClean="0">
                <a:sym typeface="Wingdings"/>
              </a:rPr>
              <a:t>Each block has its own:</a:t>
            </a:r>
            <a:br>
              <a:rPr lang="en-US" sz="2400" dirty="0" smtClean="0">
                <a:sym typeface="Wingdings"/>
              </a:rPr>
            </a:br>
            <a:r>
              <a:rPr lang="en-US" sz="2400" dirty="0" smtClean="0">
                <a:sym typeface="Wingdings"/>
              </a:rPr>
              <a:t>- Cell and hidden states</a:t>
            </a:r>
            <a:r>
              <a:rPr lang="en-US" sz="2400" dirty="0">
                <a:sym typeface="Wingdings"/>
              </a:rPr>
              <a:t/>
            </a:r>
            <a:br>
              <a:rPr lang="en-US" sz="2400" dirty="0">
                <a:sym typeface="Wingdings"/>
              </a:rPr>
            </a:br>
            <a:r>
              <a:rPr lang="en-US" sz="2400" dirty="0" smtClean="0">
                <a:sym typeface="Wingdings"/>
              </a:rPr>
              <a:t>- Weights (f, </a:t>
            </a:r>
            <a:r>
              <a:rPr lang="en-US" sz="2400" dirty="0" err="1" smtClean="0">
                <a:sym typeface="Wingdings"/>
              </a:rPr>
              <a:t>i</a:t>
            </a:r>
            <a:r>
              <a:rPr lang="en-US" sz="2400" dirty="0" smtClean="0">
                <a:sym typeface="Wingdings"/>
              </a:rPr>
              <a:t>, &amp; o gates, candidate)</a:t>
            </a:r>
            <a:endParaRPr lang="en-US" sz="2400" dirty="0">
              <a:sym typeface="Wingding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448" y="6100726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Sounds like Recurrent </a:t>
            </a:r>
            <a:r>
              <a:rPr lang="en-US" smtClean="0"/>
              <a:t>Entity Networks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92783" y="2849233"/>
            <a:ext cx="4291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(From my understanding of the paper, the hidden</a:t>
            </a:r>
            <a:br>
              <a:rPr lang="en-US" sz="1600" dirty="0" smtClean="0"/>
            </a:br>
            <a:r>
              <a:rPr lang="en-US" sz="1600" dirty="0" smtClean="0"/>
              <a:t>states are</a:t>
            </a:r>
            <a:r>
              <a:rPr lang="en-US" sz="1600" dirty="0"/>
              <a:t> </a:t>
            </a:r>
            <a:r>
              <a:rPr lang="en-US" sz="1600" dirty="0" smtClean="0"/>
              <a:t>added; let me know if I’m mistaken)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495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Techniques to Prevent Memory Redundancy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Original LSTM:</a:t>
            </a:r>
          </a:p>
          <a:p>
            <a:pPr lvl="1"/>
            <a:r>
              <a:rPr lang="en-US" dirty="0" smtClean="0"/>
              <a:t>1) Add a new memory block whenever the performance of the model stops improving</a:t>
            </a:r>
          </a:p>
          <a:p>
            <a:pPr lvl="1"/>
            <a:r>
              <a:rPr lang="en-US" dirty="0" smtClean="0"/>
              <a:t>2) Initialize the bias of the output gate for memory cells to negative values </a:t>
            </a:r>
            <a:r>
              <a:rPr lang="en-US" dirty="0" smtClean="0">
                <a:sym typeface="Wingdings"/>
              </a:rPr>
              <a:t> encourages the activations of the output (hidden state) toward zero initially</a:t>
            </a:r>
          </a:p>
          <a:p>
            <a:pPr lvl="2"/>
            <a:r>
              <a:rPr lang="en-US" sz="2400" dirty="0" smtClean="0">
                <a:sym typeface="Wingdings"/>
              </a:rPr>
              <a:t>The model can learn to “allocate” these memory cells over time by changing these bias values</a:t>
            </a:r>
            <a:endParaRPr lang="en-US" sz="2400" dirty="0" smtClean="0"/>
          </a:p>
          <a:p>
            <a:r>
              <a:rPr lang="en-US" dirty="0" smtClean="0"/>
              <a:t>Recurrent Entity </a:t>
            </a:r>
            <a:r>
              <a:rPr lang="en-US" dirty="0"/>
              <a:t>Networks (</a:t>
            </a:r>
            <a:r>
              <a:rPr lang="en-US" dirty="0" err="1"/>
              <a:t>Henaff</a:t>
            </a:r>
            <a:r>
              <a:rPr lang="en-US" dirty="0"/>
              <a:t> et al. 2016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Each memory block (LSTM unit) has a key, weights are tied with the word </a:t>
            </a:r>
            <a:r>
              <a:rPr lang="en-US" dirty="0" err="1" smtClean="0"/>
              <a:t>embeddings</a:t>
            </a:r>
            <a:r>
              <a:rPr lang="en-US" dirty="0" smtClean="0"/>
              <a:t> of certain chosen entities</a:t>
            </a:r>
          </a:p>
          <a:p>
            <a:pPr lvl="1"/>
            <a:r>
              <a:rPr lang="en-US" dirty="0" smtClean="0"/>
              <a:t>Biases inputs related to the key to be written to that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0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Wormholes: Sparsity in Memory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0850"/>
            <a:ext cx="49149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Using REINFORCE for memory addressing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Memory-Augmented Neural Networks with Sparse Reads and Writes (</a:t>
            </a:r>
            <a:r>
              <a:rPr lang="en-US" dirty="0" smtClean="0"/>
              <a:t>Rae et al. 2016)</a:t>
            </a:r>
          </a:p>
          <a:p>
            <a:r>
              <a:rPr lang="en-US" dirty="0" smtClean="0"/>
              <a:t>Using K-nearest neighbors for memory addressing</a:t>
            </a:r>
          </a:p>
          <a:p>
            <a:pPr lvl="1"/>
            <a:r>
              <a:rPr lang="en-US" dirty="0" smtClean="0"/>
              <a:t>Memory </a:t>
            </a:r>
            <a:r>
              <a:rPr lang="en-US" dirty="0"/>
              <a:t>Augmented Neural Networks with Wormhole </a:t>
            </a:r>
            <a:r>
              <a:rPr lang="en-US" dirty="0" smtClean="0"/>
              <a:t>Connections (</a:t>
            </a:r>
            <a:r>
              <a:rPr lang="en-US" dirty="0" err="1"/>
              <a:t>Gulcehre</a:t>
            </a:r>
            <a:r>
              <a:rPr lang="en-US" dirty="0"/>
              <a:t> et al. 2017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24853" b="7407"/>
          <a:stretch/>
        </p:blipFill>
        <p:spPr>
          <a:xfrm>
            <a:off x="5903662" y="1690688"/>
            <a:ext cx="5704138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1" y="888999"/>
            <a:ext cx="11683999" cy="1211263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Depth through Gates and Highways: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4400" dirty="0" smtClean="0"/>
              <a:t>A Mini Exploration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460650"/>
            <a:ext cx="5143500" cy="38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5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327" y="452746"/>
            <a:ext cx="10579100" cy="777082"/>
          </a:xfrm>
        </p:spPr>
        <p:txBody>
          <a:bodyPr>
            <a:normAutofit/>
          </a:bodyPr>
          <a:lstStyle/>
          <a:p>
            <a:r>
              <a:rPr lang="en-US" dirty="0" smtClean="0"/>
              <a:t>Highway Networks: Deeper Through Gates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858" r="22068" b="19512"/>
          <a:stretch/>
        </p:blipFill>
        <p:spPr>
          <a:xfrm>
            <a:off x="8014504" y="3996268"/>
            <a:ext cx="3530257" cy="2064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2157"/>
          <a:stretch/>
        </p:blipFill>
        <p:spPr>
          <a:xfrm>
            <a:off x="366628" y="1744661"/>
            <a:ext cx="7320908" cy="4503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97224" y="3534603"/>
            <a:ext cx="2364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Residual</a:t>
            </a:r>
            <a:r>
              <a:rPr lang="en-US" dirty="0" smtClean="0"/>
              <a:t> </a:t>
            </a:r>
            <a:r>
              <a:rPr lang="en-US" sz="2400" dirty="0" smtClean="0"/>
              <a:t>Network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51525" y="6031446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 et al. 2015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75396" y="6043092"/>
            <a:ext cx="215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Srivastava et al. 2015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81900" y="1487889"/>
            <a:ext cx="42911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Can train 900 layer deep models with SGD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Implicit version of residual networks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92800" y="1263462"/>
                <a:ext cx="676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0" y="1263462"/>
                <a:ext cx="67618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18300" cy="942975"/>
          </a:xfrm>
        </p:spPr>
        <p:txBody>
          <a:bodyPr/>
          <a:lstStyle/>
          <a:p>
            <a:r>
              <a:rPr lang="en-US" dirty="0" smtClean="0"/>
              <a:t>Highway Gradients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037" t="41441" r="46551" b="12406"/>
          <a:stretch/>
        </p:blipFill>
        <p:spPr>
          <a:xfrm>
            <a:off x="9153538" y="3495825"/>
            <a:ext cx="1438261" cy="2506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8037" t="41441" r="46551" b="12406"/>
          <a:stretch/>
        </p:blipFill>
        <p:spPr>
          <a:xfrm>
            <a:off x="9234506" y="685311"/>
            <a:ext cx="1422399" cy="2478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555481" y="5964652"/>
                <a:ext cx="367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481" y="5964652"/>
                <a:ext cx="36798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727948" y="236783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948" y="236783"/>
                <a:ext cx="37138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688675" y="3117738"/>
                <a:ext cx="369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675" y="3117738"/>
                <a:ext cx="36978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48359" y="4102100"/>
                <a:ext cx="463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359" y="4102100"/>
                <a:ext cx="46390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14872" y="1308100"/>
                <a:ext cx="469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872" y="1308100"/>
                <a:ext cx="46923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512630" y="1308100"/>
                <a:ext cx="45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630" y="1308100"/>
                <a:ext cx="45794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93212" y="4114128"/>
                <a:ext cx="452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212" y="4114128"/>
                <a:ext cx="45262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8200" y="1407491"/>
                <a:ext cx="2534284" cy="91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07491"/>
                <a:ext cx="2534284" cy="9115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1700786" y="2532118"/>
                <a:ext cx="4483813" cy="528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786" y="2532118"/>
                <a:ext cx="4483813" cy="52847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00786" y="3449374"/>
                <a:ext cx="4630242" cy="529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′(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786" y="3449374"/>
                <a:ext cx="4630242" cy="52924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671677" y="4416691"/>
                <a:ext cx="7075976" cy="529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′(</m:t>
                              </m:r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′(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77" y="4416691"/>
                <a:ext cx="7075976" cy="52924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512630" y="4869492"/>
                <a:ext cx="1480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630" y="4869492"/>
                <a:ext cx="1480149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512629" y="2051520"/>
                <a:ext cx="1492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629" y="2051520"/>
                <a:ext cx="1492588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56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17" y="313009"/>
            <a:ext cx="10068955" cy="898702"/>
          </a:xfrm>
        </p:spPr>
        <p:txBody>
          <a:bodyPr/>
          <a:lstStyle/>
          <a:p>
            <a:r>
              <a:rPr lang="en-US" dirty="0" smtClean="0"/>
              <a:t>Recurrent Highway Networks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45" y="1211711"/>
            <a:ext cx="10198100" cy="35736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54489" y="4189968"/>
            <a:ext cx="19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^highway network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73889" y="4189968"/>
            <a:ext cx="19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^highway network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45" y="4887554"/>
            <a:ext cx="3664744" cy="723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117" y="4887554"/>
            <a:ext cx="5051002" cy="15931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30176" y="617654"/>
            <a:ext cx="281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Adaptive Computation Time</a:t>
            </a:r>
          </a:p>
        </p:txBody>
      </p:sp>
    </p:spTree>
    <p:extLst>
      <p:ext uri="{BB962C8B-B14F-4D97-AF65-F5344CB8AC3E}">
        <p14:creationId xmlns:p14="http://schemas.microsoft.com/office/powerpoint/2010/main" val="4951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76474"/>
            <a:ext cx="10515600" cy="1325563"/>
          </a:xfrm>
        </p:spPr>
        <p:txBody>
          <a:bodyPr/>
          <a:lstStyle/>
          <a:p>
            <a:r>
              <a:rPr lang="en-US" smtClean="0"/>
              <a:t>Learning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56724"/>
            <a:ext cx="48260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Difficulties:</a:t>
            </a:r>
          </a:p>
          <a:p>
            <a:pPr lvl="1"/>
            <a:r>
              <a:rPr lang="en-US" sz="2800" dirty="0" smtClean="0"/>
              <a:t>Variable length inputs</a:t>
            </a:r>
          </a:p>
          <a:p>
            <a:pPr lvl="1"/>
            <a:r>
              <a:rPr lang="en-US" sz="2800" dirty="0" smtClean="0"/>
              <a:t>Long time-lags (memory)</a:t>
            </a:r>
          </a:p>
          <a:p>
            <a:r>
              <a:rPr lang="en-US" sz="3200" dirty="0" smtClean="0"/>
              <a:t>Approach:</a:t>
            </a:r>
          </a:p>
          <a:p>
            <a:pPr lvl="1"/>
            <a:r>
              <a:rPr lang="en-US" sz="2800" dirty="0" smtClean="0"/>
              <a:t>Recurrence</a:t>
            </a:r>
          </a:p>
          <a:p>
            <a:r>
              <a:rPr lang="en-US" sz="3200" dirty="0" smtClean="0"/>
              <a:t>New difficulties:</a:t>
            </a:r>
          </a:p>
          <a:p>
            <a:pPr lvl="1"/>
            <a:r>
              <a:rPr lang="en-US" sz="2800" dirty="0"/>
              <a:t>V</a:t>
            </a:r>
            <a:r>
              <a:rPr lang="en-US" sz="2800" dirty="0" smtClean="0"/>
              <a:t>anishing error gradients through depth /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015" y="1048449"/>
            <a:ext cx="6722611" cy="54392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65512" y="431161"/>
            <a:ext cx="384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Elman Nets (Vanilla RNN)</a:t>
            </a:r>
          </a:p>
        </p:txBody>
      </p:sp>
    </p:spTree>
    <p:extLst>
      <p:ext uri="{BB962C8B-B14F-4D97-AF65-F5344CB8AC3E}">
        <p14:creationId xmlns:p14="http://schemas.microsoft.com/office/powerpoint/2010/main" val="9867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842" y="156647"/>
            <a:ext cx="6736484" cy="3746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87" y="3902789"/>
            <a:ext cx="8055205" cy="28768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1041" y="1491109"/>
            <a:ext cx="3615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Penn Treebank Language Modeling</a:t>
            </a:r>
          </a:p>
        </p:txBody>
      </p:sp>
    </p:spTree>
    <p:extLst>
      <p:ext uri="{BB962C8B-B14F-4D97-AF65-F5344CB8AC3E}">
        <p14:creationId xmlns:p14="http://schemas.microsoft.com/office/powerpoint/2010/main" val="263310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4" y="1558426"/>
            <a:ext cx="5651500" cy="252441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4616" y="538583"/>
            <a:ext cx="10068955" cy="8987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Character level language modeling:</a:t>
            </a:r>
            <a:br>
              <a:rPr lang="en-US" dirty="0" smtClean="0"/>
            </a:br>
            <a:r>
              <a:rPr lang="en-US" sz="4000" dirty="0" err="1" smtClean="0"/>
              <a:t>Hutter</a:t>
            </a:r>
            <a:r>
              <a:rPr lang="en-US" sz="4000" dirty="0" smtClean="0"/>
              <a:t> </a:t>
            </a:r>
            <a:r>
              <a:rPr lang="en-US" sz="4000" dirty="0"/>
              <a:t>Prize (Compressing Wikipedia)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4" y="4155256"/>
            <a:ext cx="5600700" cy="2410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8772" y="2635966"/>
            <a:ext cx="386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Enwiki8 (27 </a:t>
            </a:r>
            <a:r>
              <a:rPr lang="en-US" sz="2400" dirty="0" err="1" smtClean="0"/>
              <a:t>unicode</a:t>
            </a:r>
            <a:r>
              <a:rPr lang="en-US" sz="2400" dirty="0" smtClean="0"/>
              <a:t> symbols)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48772" y="5129713"/>
            <a:ext cx="3566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Text8 (27 </a:t>
            </a:r>
            <a:r>
              <a:rPr lang="en-US" sz="2400" dirty="0" err="1" smtClean="0"/>
              <a:t>unicode</a:t>
            </a:r>
            <a:r>
              <a:rPr lang="en-US" sz="2400" dirty="0" smtClean="0"/>
              <a:t> symbols)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40500" y="5919505"/>
            <a:ext cx="540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(Performance is measured in entropy bits per character</a:t>
            </a:r>
            <a:r>
              <a:rPr lang="is-IS" dirty="0"/>
              <a:t>.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I am not sure what bits mean here exactly...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99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about Depth in RNNs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there a way to effectively add “depth” to tree / recursive neural networks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stacked LSTM’s learning? Are they learning hierarchical structure? Interpretable?</a:t>
            </a:r>
          </a:p>
          <a:p>
            <a:r>
              <a:rPr lang="en-US" dirty="0" smtClean="0"/>
              <a:t>How can we make neural networks explicitly learn hierarchical structure / chunking in sequences? </a:t>
            </a:r>
          </a:p>
          <a:p>
            <a:pPr lvl="1"/>
            <a:r>
              <a:rPr lang="en-US" dirty="0"/>
              <a:t>Adaptive Sequence </a:t>
            </a:r>
            <a:r>
              <a:rPr lang="en-US" dirty="0" err="1" smtClean="0"/>
              <a:t>Chunker</a:t>
            </a:r>
            <a:r>
              <a:rPr lang="en-US" dirty="0" smtClean="0"/>
              <a:t> (</a:t>
            </a:r>
            <a:r>
              <a:rPr lang="en-US" dirty="0" err="1">
                <a:sym typeface="Wingdings"/>
              </a:rPr>
              <a:t>S</a:t>
            </a:r>
            <a:r>
              <a:rPr lang="en-US" dirty="0" err="1" smtClean="0">
                <a:sym typeface="Wingdings"/>
              </a:rPr>
              <a:t>chmidhuber</a:t>
            </a:r>
            <a:r>
              <a:rPr lang="en-US" dirty="0" smtClean="0"/>
              <a:t> 1992)</a:t>
            </a:r>
            <a:endParaRPr lang="en-US" dirty="0"/>
          </a:p>
          <a:p>
            <a:pPr lvl="1"/>
            <a:r>
              <a:rPr lang="en-US" dirty="0" smtClean="0"/>
              <a:t>Hierarchical </a:t>
            </a:r>
            <a:r>
              <a:rPr lang="en-US" dirty="0"/>
              <a:t>Multiscale Recurrent Neural </a:t>
            </a:r>
            <a:r>
              <a:rPr lang="en-US" dirty="0" smtClean="0"/>
              <a:t>Networks </a:t>
            </a:r>
            <a:r>
              <a:rPr lang="en-US" dirty="0"/>
              <a:t>(Chung et al. </a:t>
            </a:r>
            <a:r>
              <a:rPr lang="en-US" dirty="0" smtClean="0"/>
              <a:t>2017)</a:t>
            </a:r>
          </a:p>
          <a:p>
            <a:pPr lvl="1"/>
            <a:r>
              <a:rPr lang="en-US" dirty="0" smtClean="0"/>
              <a:t>Learning to Compose (</a:t>
            </a:r>
            <a:r>
              <a:rPr lang="en-US" dirty="0" err="1" smtClean="0"/>
              <a:t>Yogatama</a:t>
            </a:r>
            <a:r>
              <a:rPr lang="en-US" dirty="0" smtClean="0"/>
              <a:t> et al. 2016) / Andrew &amp; Sam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264318"/>
            <a:ext cx="10515600" cy="1325563"/>
          </a:xfrm>
        </p:spPr>
        <p:txBody>
          <a:bodyPr/>
          <a:lstStyle/>
          <a:p>
            <a:r>
              <a:rPr lang="en-US" dirty="0" smtClean="0"/>
              <a:t>Recurrence at its Limits: Linear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77900" y="1397000"/>
                <a:ext cx="10490200" cy="45386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What </a:t>
                </a:r>
                <a:r>
                  <a:rPr lang="en-US" dirty="0"/>
                  <a:t>happens if you repeatedly apply linear transformation </a:t>
                </a:r>
                <a:r>
                  <a:rPr lang="en-US" dirty="0" smtClean="0"/>
                  <a:t>W?</a:t>
                </a:r>
              </a:p>
              <a:p>
                <a:pPr lvl="1"/>
                <a:r>
                  <a:rPr lang="en-US" sz="2800" dirty="0" smtClean="0"/>
                  <a:t>x </a:t>
                </a:r>
                <a:r>
                  <a:rPr lang="en-US" sz="2800" dirty="0"/>
                  <a:t>:= </a:t>
                </a:r>
                <a:r>
                  <a:rPr lang="en-US" sz="2800" dirty="0" err="1" smtClean="0"/>
                  <a:t>Wx</a:t>
                </a:r>
                <a:r>
                  <a:rPr lang="en-US" sz="2800" dirty="0" smtClean="0"/>
                  <a:t>; repeat</a:t>
                </a:r>
              </a:p>
              <a:p>
                <a:pPr lvl="1"/>
                <a:r>
                  <a:rPr lang="en-US" sz="2800" dirty="0" smtClean="0"/>
                  <a:t>y = </a:t>
                </a:r>
                <a:r>
                  <a:rPr lang="en-US" sz="2800" dirty="0"/>
                  <a:t>WWW</a:t>
                </a:r>
                <a:r>
                  <a:rPr lang="is-IS" sz="2800" dirty="0"/>
                  <a:t>…</a:t>
                </a:r>
                <a:r>
                  <a:rPr lang="en-US" sz="2800" dirty="0" err="1"/>
                  <a:t>WWWx</a:t>
                </a:r>
                <a:endParaRPr lang="en-US" sz="2800" dirty="0" smtClean="0"/>
              </a:p>
              <a:p>
                <a:r>
                  <a:rPr lang="en-US" dirty="0" smtClean="0"/>
                  <a:t>Gradient: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…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sz="2800" dirty="0" smtClean="0"/>
                  <a:t>x’s direction converges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 smtClean="0"/>
                  <a:t>’s eigenvector with largest eigenvalue*</a:t>
                </a:r>
              </a:p>
              <a:p>
                <a:pPr lvl="1"/>
                <a:r>
                  <a:rPr lang="en-US" sz="2800" dirty="0" smtClean="0"/>
                  <a:t>If W’s largest eigenvalue</a:t>
                </a:r>
                <a:r>
                  <a:rPr lang="is-IS" sz="2800" dirty="0" smtClean="0"/>
                  <a:t>…</a:t>
                </a:r>
              </a:p>
              <a:p>
                <a:pPr lvl="2"/>
                <a:r>
                  <a:rPr lang="en-US" sz="2800" dirty="0" smtClean="0"/>
                  <a:t>&lt; 1  </a:t>
                </a:r>
                <a:r>
                  <a:rPr lang="en-US" sz="2800" dirty="0" smtClean="0">
                    <a:sym typeface="Wingdings"/>
                  </a:rPr>
                  <a:t>  </a:t>
                </a:r>
                <a:r>
                  <a:rPr lang="en-US" sz="2800" dirty="0" smtClean="0"/>
                  <a:t>x’s magnitude will converge to 0</a:t>
                </a:r>
                <a:endParaRPr lang="en-US" sz="2800" dirty="0"/>
              </a:p>
              <a:p>
                <a:pPr lvl="2"/>
                <a:r>
                  <a:rPr lang="en-US" sz="2800" dirty="0" smtClean="0"/>
                  <a:t>&gt; </a:t>
                </a:r>
                <a:r>
                  <a:rPr lang="en-US" sz="2800" dirty="0"/>
                  <a:t>1  </a:t>
                </a:r>
                <a:r>
                  <a:rPr lang="en-US" sz="2800" dirty="0">
                    <a:sym typeface="Wingdings"/>
                  </a:rPr>
                  <a:t> </a:t>
                </a:r>
                <a:r>
                  <a:rPr lang="en-US" sz="2800" dirty="0" smtClean="0">
                    <a:sym typeface="Wingdings"/>
                  </a:rPr>
                  <a:t> </a:t>
                </a:r>
                <a:r>
                  <a:rPr lang="en-US" sz="2800" dirty="0" smtClean="0"/>
                  <a:t>x’s magnitude will go to infinity</a:t>
                </a:r>
              </a:p>
              <a:p>
                <a:pPr lvl="2"/>
                <a:r>
                  <a:rPr lang="en-US" sz="2800" dirty="0" smtClean="0"/>
                  <a:t>= </a:t>
                </a:r>
                <a:r>
                  <a:rPr lang="en-US" sz="2800" dirty="0"/>
                  <a:t>1  </a:t>
                </a:r>
                <a:r>
                  <a:rPr lang="en-US" sz="2800" dirty="0">
                    <a:sym typeface="Wingdings"/>
                  </a:rPr>
                  <a:t> </a:t>
                </a:r>
                <a:r>
                  <a:rPr lang="en-US" sz="2800" dirty="0" smtClean="0">
                    <a:sym typeface="Wingdings"/>
                  </a:rPr>
                  <a:t> </a:t>
                </a:r>
                <a:r>
                  <a:rPr lang="en-US" sz="2800" dirty="0" smtClean="0"/>
                  <a:t>x’s magnitude will be stable (&gt; 0* and non-increasing)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7900" y="1397000"/>
                <a:ext cx="10490200" cy="4538662"/>
              </a:xfrm>
              <a:blipFill rotWithShape="0">
                <a:blip r:embed="rId3"/>
                <a:stretch>
                  <a:fillRect l="-1046" t="-2953" b="-1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422904" y="6049962"/>
            <a:ext cx="960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*Assuming x’s component in the direction of the eigenvector of the </a:t>
            </a:r>
            <a:r>
              <a:rPr lang="en-US" smtClean="0"/>
              <a:t>largest eigenvalue is non-zero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97" y="622521"/>
            <a:ext cx="9224735" cy="5656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39097" y="846622"/>
                <a:ext cx="15295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97" y="846622"/>
                <a:ext cx="152950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39097" y="1215954"/>
                <a:ext cx="1134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97" y="1215954"/>
                <a:ext cx="113428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86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97" y="537244"/>
            <a:ext cx="9538493" cy="581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39097" y="846622"/>
                <a:ext cx="15295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97" y="846622"/>
                <a:ext cx="152950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39097" y="1215954"/>
                <a:ext cx="1134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97" y="1215954"/>
                <a:ext cx="113428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90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595367"/>
            <a:ext cx="9655055" cy="5741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39097" y="846622"/>
                <a:ext cx="15295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97" y="846622"/>
                <a:ext cx="152950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39097" y="1215954"/>
                <a:ext cx="1134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97" y="1215954"/>
                <a:ext cx="113428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2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97" y="517525"/>
            <a:ext cx="9326174" cy="5857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39097" y="846622"/>
                <a:ext cx="15295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97" y="846622"/>
                <a:ext cx="152950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39097" y="1215954"/>
                <a:ext cx="1134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97" y="1215954"/>
                <a:ext cx="113428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50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at its </a:t>
            </a:r>
            <a:r>
              <a:rPr lang="en-US" dirty="0" smtClean="0"/>
              <a:t>Limits: Non-Linear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7024"/>
                <a:ext cx="10515600" cy="46132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What happens if you repeatedly apply W and non-linear function f(x)?</a:t>
                </a:r>
              </a:p>
              <a:p>
                <a:pPr lvl="1"/>
                <a:r>
                  <a:rPr lang="en-US" sz="2800" dirty="0" smtClean="0"/>
                  <a:t>x </a:t>
                </a:r>
                <a:r>
                  <a:rPr lang="en-US" sz="2800" dirty="0"/>
                  <a:t>:= f(</a:t>
                </a:r>
                <a:r>
                  <a:rPr lang="en-US" sz="2800" dirty="0" err="1"/>
                  <a:t>Wx</a:t>
                </a:r>
                <a:r>
                  <a:rPr lang="en-US" sz="2800" dirty="0"/>
                  <a:t>); </a:t>
                </a:r>
                <a:r>
                  <a:rPr lang="en-US" sz="2800" dirty="0" smtClean="0"/>
                  <a:t>repeat</a:t>
                </a:r>
              </a:p>
              <a:p>
                <a:pPr lvl="1"/>
                <a:r>
                  <a:rPr lang="en-US" sz="2800" dirty="0"/>
                  <a:t>y</a:t>
                </a:r>
                <a:r>
                  <a:rPr lang="en-US" sz="2800" dirty="0" smtClean="0"/>
                  <a:t> = f(W(f(W</a:t>
                </a:r>
                <a:r>
                  <a:rPr lang="is-IS" sz="2800" dirty="0"/>
                  <a:t>…f(Wx</a:t>
                </a:r>
                <a:r>
                  <a:rPr lang="is-IS" sz="2800" dirty="0" smtClean="0"/>
                  <a:t>)...)))</a:t>
                </a:r>
              </a:p>
              <a:p>
                <a:r>
                  <a:rPr lang="en-US" dirty="0" smtClean="0"/>
                  <a:t>Gradient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Adding non-linear transformation rescales vanishing/exploding criteria by largest possible gradient of f</a:t>
                </a:r>
                <a:endParaRPr lang="en-US" dirty="0">
                  <a:sym typeface="Wingdings"/>
                </a:endParaRPr>
              </a:p>
              <a:p>
                <a:pPr lvl="1"/>
                <a:r>
                  <a:rPr lang="en-US" dirty="0" smtClean="0"/>
                  <a:t>Sigmoid </a:t>
                </a:r>
                <a:r>
                  <a:rPr lang="en-US" dirty="0"/>
                  <a:t>- largest derivative value is </a:t>
                </a:r>
                <a:r>
                  <a:rPr lang="en-US" dirty="0" smtClean="0"/>
                  <a:t>0.25</a:t>
                </a:r>
              </a:p>
              <a:p>
                <a:pPr lvl="1"/>
                <a:r>
                  <a:rPr lang="en-US" dirty="0" smtClean="0"/>
                  <a:t>To </a:t>
                </a:r>
                <a:r>
                  <a:rPr lang="en-US" dirty="0"/>
                  <a:t>explode, </a:t>
                </a:r>
                <a:r>
                  <a:rPr lang="en-US" dirty="0" smtClean="0"/>
                  <a:t>it must </a:t>
                </a:r>
                <a:r>
                  <a:rPr lang="en-US" dirty="0"/>
                  <a:t>be that largest </a:t>
                </a:r>
                <a:r>
                  <a:rPr lang="en-US" dirty="0" smtClean="0"/>
                  <a:t>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is </a:t>
                </a:r>
                <a:r>
                  <a:rPr lang="en-US" dirty="0"/>
                  <a:t>&gt; </a:t>
                </a:r>
                <a:r>
                  <a:rPr lang="en-US" dirty="0" smtClean="0"/>
                  <a:t>4</a:t>
                </a:r>
              </a:p>
              <a:p>
                <a:pPr lvl="1"/>
                <a:r>
                  <a:rPr lang="en-US" dirty="0" smtClean="0"/>
                  <a:t>If </a:t>
                </a:r>
                <a:r>
                  <a:rPr lang="en-US" dirty="0"/>
                  <a:t>largest eigenvalue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&lt; </a:t>
                </a:r>
                <a:r>
                  <a:rPr lang="en-US" dirty="0" smtClean="0"/>
                  <a:t>4, then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>
                    <a:sym typeface="Wingdings"/>
                  </a:rPr>
                  <a:t>vanishing </a:t>
                </a:r>
                <a:r>
                  <a:rPr lang="en-US" dirty="0" smtClean="0">
                    <a:sym typeface="Wingdings"/>
                  </a:rPr>
                  <a:t>gradient is guaranteed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7024"/>
                <a:ext cx="10515600" cy="4613275"/>
              </a:xfrm>
              <a:blipFill rotWithShape="0">
                <a:blip r:embed="rId2"/>
                <a:stretch>
                  <a:fillRect l="-1043" t="-2246" r="-1043" b="-1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2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514350"/>
            <a:ext cx="8890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0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15647</TotalTime>
  <Words>1015</Words>
  <Application>Microsoft Macintosh PowerPoint</Application>
  <PresentationFormat>Widescreen</PresentationFormat>
  <Paragraphs>117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Cambria Math</vt:lpstr>
      <vt:lpstr>Wingdings</vt:lpstr>
      <vt:lpstr>Arial</vt:lpstr>
      <vt:lpstr>Office Theme</vt:lpstr>
      <vt:lpstr>Long Short-Term Memory</vt:lpstr>
      <vt:lpstr>Learning Sequences</vt:lpstr>
      <vt:lpstr>Recurrence at its Limits: Linear Case</vt:lpstr>
      <vt:lpstr>PowerPoint Presentation</vt:lpstr>
      <vt:lpstr>PowerPoint Presentation</vt:lpstr>
      <vt:lpstr>PowerPoint Presentation</vt:lpstr>
      <vt:lpstr>PowerPoint Presentation</vt:lpstr>
      <vt:lpstr>Recurrence at its Limits: Non-Linear Case</vt:lpstr>
      <vt:lpstr>PowerPoint Presentation</vt:lpstr>
      <vt:lpstr>PowerPoint Presentation</vt:lpstr>
      <vt:lpstr>PowerPoint Presentation</vt:lpstr>
      <vt:lpstr>Error Flow through Cell State</vt:lpstr>
      <vt:lpstr>Multiple Memory Blocks</vt:lpstr>
      <vt:lpstr>Techniques to Prevent Memory Redundancy</vt:lpstr>
      <vt:lpstr>Wormholes: Sparsity in Memory Reads</vt:lpstr>
      <vt:lpstr>Depth through Gates and Highways:  A Mini Exploration</vt:lpstr>
      <vt:lpstr>Highway Networks: Deeper Through Gates</vt:lpstr>
      <vt:lpstr>Highway Gradients</vt:lpstr>
      <vt:lpstr>Recurrent Highway Networks</vt:lpstr>
      <vt:lpstr>PowerPoint Presentation</vt:lpstr>
      <vt:lpstr>Character level language modeling: Hutter Prize (Compressing Wikipedia)</vt:lpstr>
      <vt:lpstr>Questions about Depth in RNNs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Short Term Memory</dc:title>
  <dc:creator>Kelly Zhang</dc:creator>
  <cp:lastModifiedBy>Kelly Zhang</cp:lastModifiedBy>
  <cp:revision>133</cp:revision>
  <dcterms:created xsi:type="dcterms:W3CDTF">2017-03-23T04:07:14Z</dcterms:created>
  <dcterms:modified xsi:type="dcterms:W3CDTF">2017-04-18T18:43:41Z</dcterms:modified>
</cp:coreProperties>
</file>